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32"/>
  </p:notesMasterIdLst>
  <p:handoutMasterIdLst>
    <p:handoutMasterId r:id="rId33"/>
  </p:handoutMasterIdLst>
  <p:sldIdLst>
    <p:sldId id="292" r:id="rId5"/>
    <p:sldId id="313" r:id="rId6"/>
    <p:sldId id="297" r:id="rId7"/>
    <p:sldId id="312" r:id="rId8"/>
    <p:sldId id="318" r:id="rId9"/>
    <p:sldId id="319" r:id="rId10"/>
    <p:sldId id="320" r:id="rId11"/>
    <p:sldId id="321" r:id="rId12"/>
    <p:sldId id="323" r:id="rId13"/>
    <p:sldId id="309" r:id="rId14"/>
    <p:sldId id="310" r:id="rId15"/>
    <p:sldId id="314" r:id="rId16"/>
    <p:sldId id="298" r:id="rId17"/>
    <p:sldId id="317" r:id="rId18"/>
    <p:sldId id="311" r:id="rId19"/>
    <p:sldId id="315" r:id="rId20"/>
    <p:sldId id="316" r:id="rId21"/>
    <p:sldId id="324" r:id="rId22"/>
    <p:sldId id="299" r:id="rId23"/>
    <p:sldId id="300" r:id="rId24"/>
    <p:sldId id="295" r:id="rId25"/>
    <p:sldId id="291" r:id="rId26"/>
    <p:sldId id="296" r:id="rId27"/>
    <p:sldId id="294" r:id="rId28"/>
    <p:sldId id="325" r:id="rId29"/>
    <p:sldId id="301" r:id="rId30"/>
    <p:sldId id="293" r:id="rId3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2E3D92"/>
    <a:srgbClr val="FBFCFC"/>
    <a:srgbClr val="FFFFFF"/>
    <a:srgbClr val="F5F5F5"/>
    <a:srgbClr val="FBFBFB"/>
    <a:srgbClr val="E79130"/>
    <a:srgbClr val="BE551A"/>
    <a:srgbClr val="F3703A"/>
    <a:srgbClr val="BEE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72" d="100"/>
          <a:sy n="72" d="100"/>
        </p:scale>
        <p:origin x="98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26/10/2025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26/10/2025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5767" y="971603"/>
            <a:ext cx="6209413" cy="2806369"/>
          </a:xfrm>
        </p:spPr>
        <p:txBody>
          <a:bodyPr>
            <a:noAutofit/>
          </a:bodyPr>
          <a:lstStyle/>
          <a:p>
            <a:r>
              <a:rPr lang="it-IT" sz="4400" dirty="0">
                <a:solidFill>
                  <a:srgbClr val="304297"/>
                </a:solidFill>
              </a:rPr>
              <a:t>TRATTAMENTO FARMACOLOGICO PRE- E PERI-OPERATORIO PER LA PERDITA DI PESO E LE</a:t>
            </a:r>
            <a:br>
              <a:rPr lang="it-IT" sz="4400" dirty="0">
                <a:solidFill>
                  <a:srgbClr val="304297"/>
                </a:solidFill>
              </a:rPr>
            </a:br>
            <a:r>
              <a:rPr lang="it-IT" sz="4400" dirty="0">
                <a:solidFill>
                  <a:srgbClr val="304297"/>
                </a:solidFill>
              </a:rPr>
              <a:t>COMORBIDITÀ. 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3991" y="3865907"/>
            <a:ext cx="5975497" cy="1450372"/>
          </a:xfrm>
        </p:spPr>
        <p:txBody>
          <a:bodyPr>
            <a:normAutofit fontScale="92500" lnSpcReduction="10000"/>
          </a:bodyPr>
          <a:lstStyle/>
          <a:p>
            <a:r>
              <a:rPr lang="it-IT" sz="2800" b="1" dirty="0">
                <a:solidFill>
                  <a:srgbClr val="E79130"/>
                </a:solidFill>
              </a:rPr>
              <a:t>Massimiliano Petrelli</a:t>
            </a:r>
          </a:p>
          <a:p>
            <a:r>
              <a:rPr lang="it-IT" sz="1500" b="1" dirty="0">
                <a:solidFill>
                  <a:srgbClr val="E79130"/>
                </a:solidFill>
              </a:rPr>
              <a:t>Clinica di endocrinologia e malattie del metabolismo</a:t>
            </a:r>
          </a:p>
          <a:p>
            <a:r>
              <a:rPr lang="it-IT" sz="1700" b="1" dirty="0">
                <a:solidFill>
                  <a:srgbClr val="E791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ancona</a:t>
            </a:r>
            <a:endParaRPr lang="it-IT" sz="2200" b="1" dirty="0">
              <a:solidFill>
                <a:srgbClr val="E791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2">
            <a:extLst>
              <a:ext uri="{FF2B5EF4-FFF2-40B4-BE49-F238E27FC236}">
                <a16:creationId xmlns:a16="http://schemas.microsoft.com/office/drawing/2014/main" id="{EA75D4E7-0D1D-5BA8-8FCF-E661EAA11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23" y="5554246"/>
            <a:ext cx="1282486" cy="128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A17CCFB-2698-50A1-F0AF-7E5C79A90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861" y="5393870"/>
            <a:ext cx="3745139" cy="13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F6419-A313-A862-946B-D432C0A38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BC3931-DED6-3419-CADC-77BF65B86870}"/>
              </a:ext>
            </a:extLst>
          </p:cNvPr>
          <p:cNvSpPr txBox="1"/>
          <p:nvPr/>
        </p:nvSpPr>
        <p:spPr>
          <a:xfrm>
            <a:off x="180754" y="138223"/>
            <a:ext cx="11589488" cy="5884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600" b="1" kern="0" spc="-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E3D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OBIETTIVI DEL TRATTAMENTO FARMACOLOGICO PRE-OPERATORIO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Ridurre il peso corporeo</a:t>
            </a: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(idealmente del 5–10%) per:</a:t>
            </a:r>
            <a:endParaRPr lang="it-IT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migliorare la ventilazione e ridurre il rischio anestesiologico,</a:t>
            </a:r>
            <a:endParaRPr lang="it-IT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diminuire la steatosi epatica (utile anche per la chirurgia laparoscopica),</a:t>
            </a:r>
            <a:endParaRPr lang="it-IT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migliorare il controllo glicemico e la pressione arteriosa.</a:t>
            </a:r>
            <a:endParaRPr lang="it-IT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Stabilizzare le comorbidità</a:t>
            </a: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Diabete: ottimizzare HbA1c &lt;7%, evitare ipoglicemie.</a:t>
            </a:r>
            <a:endParaRPr lang="it-IT" sz="2400" b="1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OSAS: migliorare la compliance alla CPAP.</a:t>
            </a:r>
            <a:endParaRPr lang="it-IT" sz="2400" b="1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Cardiopatie: ridurre il carico emodinamico.</a:t>
            </a:r>
            <a:endParaRPr lang="it-IT" sz="2400" b="1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Preparare al post-operatorio</a:t>
            </a: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insegnare al paziente la gestione di un regime farmacologico semplificato, in previsione della ridotta </a:t>
            </a:r>
            <a:r>
              <a:rPr lang="it-IT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assorbibilità</a:t>
            </a: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post-bariatrica.</a:t>
            </a:r>
            <a:endParaRPr lang="it-IT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C95AE51-2BE6-BDBA-3310-5D7EDBE81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342" y="2307265"/>
            <a:ext cx="1936900" cy="29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04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5599C-F45B-77CD-A7C4-86BB22685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308A40-4755-2981-B7D0-3D429C09ACF2}"/>
              </a:ext>
            </a:extLst>
          </p:cNvPr>
          <p:cNvSpPr txBox="1"/>
          <p:nvPr/>
        </p:nvSpPr>
        <p:spPr>
          <a:xfrm>
            <a:off x="194930" y="148851"/>
            <a:ext cx="11802139" cy="593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600" b="1" kern="0" spc="-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E3D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FARMACI PRINCIPALI (2024–2025)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Agonisti del GLP-1 e combinazioni </a:t>
            </a:r>
            <a:r>
              <a:rPr lang="it-IT" sz="2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incretiniche</a:t>
            </a:r>
            <a:endParaRPr lang="it-IT" sz="2000" b="1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Semaglutide (</a:t>
            </a:r>
            <a:r>
              <a:rPr lang="it-IT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Wegovy</a:t>
            </a:r>
            <a:r>
              <a:rPr lang="it-IT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Ozempic</a:t>
            </a:r>
            <a:r>
              <a:rPr lang="it-IT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Efficacia: perdita media di peso del 10–15% in 6–12 mesi.</a:t>
            </a:r>
            <a:endParaRPr lang="it-IT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Benefici metabolici: riduzione HbA1c, miglioramento lipidico e pressorio.</a:t>
            </a:r>
            <a:endParaRPr lang="it-IT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Uso </a:t>
            </a:r>
            <a:r>
              <a:rPr lang="it-IT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it-IT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-operatorio: raccomandato per ottimizzare peso e controllo glicemico.</a:t>
            </a:r>
            <a:endParaRPr lang="it-IT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Attenzione peri-operatoria:</a:t>
            </a:r>
            <a:r>
              <a:rPr lang="it-IT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sospendere 1 settimana prima dell’intervento (ritardo dello svuotamento gastrico → rischio di aspirazione).</a:t>
            </a:r>
            <a:endParaRPr lang="it-IT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Tirzepatide</a:t>
            </a:r>
            <a:r>
              <a:rPr lang="en-US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Mounjaro</a:t>
            </a:r>
            <a:r>
              <a:rPr lang="en-US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Zepbound</a:t>
            </a:r>
            <a:r>
              <a:rPr lang="en-US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agonista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GLP-1/GIP</a:t>
            </a:r>
            <a:endParaRPr lang="it-IT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Perdita di peso: fino al 20–25% in studi SURMOUNT-1 e 2.</a:t>
            </a:r>
            <a:endParaRPr lang="it-IT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Migliora nettamente la steatosi epatica e il profilo infiammatorio.</a:t>
            </a:r>
            <a:endParaRPr lang="it-IT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it-IT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Simile cautela peri-operatoria (sospendere 1–2 settimane prima).</a:t>
            </a:r>
            <a:endParaRPr lang="it-IT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b="1" kern="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Retatrutide</a:t>
            </a:r>
            <a:r>
              <a:rPr lang="it-IT" b="1" kern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(fase avanzata, 2025)</a:t>
            </a:r>
            <a:r>
              <a:rPr lang="it-IT" kern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triplo agonista GIP/GLP-1/glucagone: promettente (–25% peso a 48 settimane).</a:t>
            </a:r>
            <a:endParaRPr lang="it-IT" kern="1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5D069A6-27E1-5046-9AE2-B94FE23BE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685" y="3646967"/>
            <a:ext cx="1298947" cy="19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1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0DF93EB-40CD-B2E0-8DC5-B2EDDA690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958" y="0"/>
            <a:ext cx="6629066" cy="612435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907F380-76B9-79E8-2CC8-0BC64DCCB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9433"/>
            <a:ext cx="5405999" cy="258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19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BED24-38D8-8249-4856-38C1B135B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D6332E2A-9DFB-4115-7FA4-A83CAA671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" y="286603"/>
            <a:ext cx="10058400" cy="14507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it-IT" altLang="it-IT" sz="4000" b="1" kern="0" spc="-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E3D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FARMACOTERAPIA E</a:t>
            </a:r>
          </a:p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it-IT" altLang="it-IT" sz="4000" b="1" kern="0" spc="-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E3D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COMORBIDITÀ SPECIFICHE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FDE56C72-89C4-CA7F-ADB1-71CF33AE0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756033"/>
              </p:ext>
            </p:extLst>
          </p:nvPr>
        </p:nvGraphicFramePr>
        <p:xfrm>
          <a:off x="1216548" y="2274447"/>
          <a:ext cx="10058402" cy="3428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8660">
                  <a:extLst>
                    <a:ext uri="{9D8B030D-6E8A-4147-A177-3AD203B41FA5}">
                      <a16:colId xmlns:a16="http://schemas.microsoft.com/office/drawing/2014/main" val="4135776303"/>
                    </a:ext>
                  </a:extLst>
                </a:gridCol>
                <a:gridCol w="3613872">
                  <a:extLst>
                    <a:ext uri="{9D8B030D-6E8A-4147-A177-3AD203B41FA5}">
                      <a16:colId xmlns:a16="http://schemas.microsoft.com/office/drawing/2014/main" val="1228799275"/>
                    </a:ext>
                  </a:extLst>
                </a:gridCol>
                <a:gridCol w="3345870">
                  <a:extLst>
                    <a:ext uri="{9D8B030D-6E8A-4147-A177-3AD203B41FA5}">
                      <a16:colId xmlns:a16="http://schemas.microsoft.com/office/drawing/2014/main" val="1468458120"/>
                    </a:ext>
                  </a:extLst>
                </a:gridCol>
              </a:tblGrid>
              <a:tr h="367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Comorbidità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Farmaci di scelta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Note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extLst>
                  <a:ext uri="{0D108BD9-81ED-4DB2-BD59-A6C34878D82A}">
                    <a16:rowId xmlns:a16="http://schemas.microsoft.com/office/drawing/2014/main" val="4248290489"/>
                  </a:ext>
                </a:extLst>
              </a:tr>
              <a:tr h="979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Diabete tipo 2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GLP-1 RA o Tirzepatide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Ottimi pre-op per controllo glicemico e riduzione rischio ipoglicemia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extLst>
                  <a:ext uri="{0D108BD9-81ED-4DB2-BD59-A6C34878D82A}">
                    <a16:rowId xmlns:a16="http://schemas.microsoft.com/office/drawing/2014/main" val="986481755"/>
                  </a:ext>
                </a:extLst>
              </a:tr>
              <a:tr h="367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Steatosi epatica/NASH</a:t>
                      </a:r>
                      <a:endParaRPr lang="it-IT" sz="1600" kern="1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GLP-1 RA (semaglutide, </a:t>
                      </a:r>
                      <a:r>
                        <a:rPr lang="it-IT" sz="17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tirzepatide</a:t>
                      </a:r>
                      <a:r>
                        <a:rPr lang="it-IT" sz="17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it-IT" sz="16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Migliorano transaminasi e fibrosi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extLst>
                  <a:ext uri="{0D108BD9-81ED-4DB2-BD59-A6C34878D82A}">
                    <a16:rowId xmlns:a16="http://schemas.microsoft.com/office/drawing/2014/main" val="1848468679"/>
                  </a:ext>
                </a:extLst>
              </a:tr>
              <a:tr h="673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Ipertensione/dislipidemia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 dirty="0">
                          <a:effectLst/>
                        </a:rPr>
                        <a:t>Farmaci standard (</a:t>
                      </a:r>
                      <a:r>
                        <a:rPr lang="it-IT" sz="1700" kern="0" dirty="0" err="1">
                          <a:effectLst/>
                        </a:rPr>
                        <a:t>ACEi</a:t>
                      </a:r>
                      <a:r>
                        <a:rPr lang="it-IT" sz="1700" kern="0" dirty="0">
                          <a:effectLst/>
                        </a:rPr>
                        <a:t>; </a:t>
                      </a:r>
                      <a:r>
                        <a:rPr lang="it-IT" sz="1700" kern="0" dirty="0" err="1">
                          <a:effectLst/>
                        </a:rPr>
                        <a:t>ARBs</a:t>
                      </a:r>
                      <a:r>
                        <a:rPr lang="it-IT" sz="1700" kern="0" dirty="0">
                          <a:effectLst/>
                        </a:rPr>
                        <a:t>; </a:t>
                      </a:r>
                      <a:r>
                        <a:rPr lang="it-IT" sz="1700" kern="0" dirty="0" err="1">
                          <a:effectLst/>
                        </a:rPr>
                        <a:t>CCBs</a:t>
                      </a:r>
                      <a:r>
                        <a:rPr lang="it-IT" sz="1700" kern="0" dirty="0">
                          <a:effectLst/>
                        </a:rPr>
                        <a:t> + statine; </a:t>
                      </a:r>
                      <a:r>
                        <a:rPr lang="it-IT" sz="1700" kern="0" dirty="0" err="1">
                          <a:effectLst/>
                        </a:rPr>
                        <a:t>ezetimibe</a:t>
                      </a:r>
                      <a:r>
                        <a:rPr lang="it-IT" sz="1700" kern="0" dirty="0">
                          <a:effectLst/>
                        </a:rPr>
                        <a:t>; PCSK9i; </a:t>
                      </a:r>
                      <a:r>
                        <a:rPr lang="it-IT" sz="1700" kern="0" dirty="0" err="1">
                          <a:effectLst/>
                        </a:rPr>
                        <a:t>siRNA</a:t>
                      </a:r>
                      <a:r>
                        <a:rPr lang="it-IT" sz="1700" kern="0" dirty="0">
                          <a:effectLst/>
                        </a:rPr>
                        <a:t>)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Effetto sinergico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extLst>
                  <a:ext uri="{0D108BD9-81ED-4DB2-BD59-A6C34878D82A}">
                    <a16:rowId xmlns:a16="http://schemas.microsoft.com/office/drawing/2014/main" val="599036895"/>
                  </a:ext>
                </a:extLst>
              </a:tr>
              <a:tr h="367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Depressione/emotional eating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 dirty="0">
                          <a:effectLst/>
                        </a:rPr>
                        <a:t>Naltrexone/Bupropione, </a:t>
                      </a:r>
                      <a:r>
                        <a:rPr lang="it-IT" sz="1700" kern="0" dirty="0" err="1">
                          <a:effectLst/>
                        </a:rPr>
                        <a:t>topiramato</a:t>
                      </a:r>
                      <a:endParaRPr lang="it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Cautela peri-operatoria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extLst>
                  <a:ext uri="{0D108BD9-81ED-4DB2-BD59-A6C34878D82A}">
                    <a16:rowId xmlns:a16="http://schemas.microsoft.com/office/drawing/2014/main" val="3157521080"/>
                  </a:ext>
                </a:extLst>
              </a:tr>
              <a:tr h="673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OSAS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700" kern="0">
                          <a:effectLst/>
                        </a:rPr>
                        <a:t>Weight loss indotto da GLP-1 RA migliora apnea in 3–6 mesi</a:t>
                      </a:r>
                      <a:endParaRPr lang="it-IT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it-IT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62" marR="13862" marT="13862" marB="13862" anchor="ctr"/>
                </a:tc>
                <a:extLst>
                  <a:ext uri="{0D108BD9-81ED-4DB2-BD59-A6C34878D82A}">
                    <a16:rowId xmlns:a16="http://schemas.microsoft.com/office/drawing/2014/main" val="113775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32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49BF269-1C15-0C37-EA0B-9AFF7ECE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852" y="1709838"/>
            <a:ext cx="4527143" cy="443127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50438F2-0C38-28F0-33A4-FDAA76E92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06" y="121722"/>
            <a:ext cx="7390846" cy="368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10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5D69B-0196-40C5-80EB-C85257E6B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95385A5-20FE-7C35-85DA-4B9028C3A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" y="286603"/>
            <a:ext cx="10058400" cy="16485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it-IT" altLang="it-IT" sz="3600" b="1" kern="0" spc="-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E3D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GESTIONE PERI-OPERATORIA</a:t>
            </a:r>
          </a:p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it-IT" altLang="it-IT" sz="2400" b="1" i="0" u="none" strike="noStrike" kern="1200" cap="none" spc="-5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➤ Sospensione temporanea dei farmaci:</a:t>
            </a:r>
          </a:p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it-IT" altLang="it-IT" sz="2400" b="1" i="0" u="none" strike="noStrike" kern="1200" cap="none" spc="-50" normalizeH="0" baseline="0" dirty="0">
                <a:ln>
                  <a:noFill/>
                </a:ln>
                <a:solidFill>
                  <a:srgbClr val="2E3D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Dopo l’intervento, ripresa graduale (solitamente 1–2 settimane post-operatorie), una volta stabilita la tolleranza orale.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41765496-B0C1-2169-E876-014F55E6F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468795"/>
              </p:ext>
            </p:extLst>
          </p:nvPr>
        </p:nvGraphicFramePr>
        <p:xfrm>
          <a:off x="1239066" y="2108198"/>
          <a:ext cx="10013365" cy="38779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9774">
                  <a:extLst>
                    <a:ext uri="{9D8B030D-6E8A-4147-A177-3AD203B41FA5}">
                      <a16:colId xmlns:a16="http://schemas.microsoft.com/office/drawing/2014/main" val="2038435931"/>
                    </a:ext>
                  </a:extLst>
                </a:gridCol>
                <a:gridCol w="2677346">
                  <a:extLst>
                    <a:ext uri="{9D8B030D-6E8A-4147-A177-3AD203B41FA5}">
                      <a16:colId xmlns:a16="http://schemas.microsoft.com/office/drawing/2014/main" val="1065880913"/>
                    </a:ext>
                  </a:extLst>
                </a:gridCol>
                <a:gridCol w="4156245">
                  <a:extLst>
                    <a:ext uri="{9D8B030D-6E8A-4147-A177-3AD203B41FA5}">
                      <a16:colId xmlns:a16="http://schemas.microsoft.com/office/drawing/2014/main" val="3756753978"/>
                    </a:ext>
                  </a:extLst>
                </a:gridCol>
              </a:tblGrid>
              <a:tr h="4227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>
                          <a:effectLst/>
                        </a:rPr>
                        <a:t>Farmaco</a:t>
                      </a:r>
                      <a:endParaRPr lang="it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>
                          <a:effectLst/>
                        </a:rPr>
                        <a:t>Quando sospendere</a:t>
                      </a:r>
                      <a:endParaRPr lang="it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>
                          <a:effectLst/>
                        </a:rPr>
                        <a:t>Motivo</a:t>
                      </a:r>
                      <a:endParaRPr lang="it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extLst>
                  <a:ext uri="{0D108BD9-81ED-4DB2-BD59-A6C34878D82A}">
                    <a16:rowId xmlns:a16="http://schemas.microsoft.com/office/drawing/2014/main" val="274829012"/>
                  </a:ext>
                </a:extLst>
              </a:tr>
              <a:tr h="831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>
                          <a:effectLst/>
                        </a:rPr>
                        <a:t>GLP-1 RA (semaglutide, liraglutide)</a:t>
                      </a:r>
                      <a:endParaRPr lang="it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 giorni prima</a:t>
                      </a:r>
                      <a:endParaRPr lang="it-IT" sz="20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>
                          <a:effectLst/>
                        </a:rPr>
                        <a:t>Rallentamento svuotamento gastrico</a:t>
                      </a:r>
                      <a:endParaRPr lang="it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extLst>
                  <a:ext uri="{0D108BD9-81ED-4DB2-BD59-A6C34878D82A}">
                    <a16:rowId xmlns:a16="http://schemas.microsoft.com/office/drawing/2014/main" val="891923287"/>
                  </a:ext>
                </a:extLst>
              </a:tr>
              <a:tr h="422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>
                          <a:effectLst/>
                        </a:rPr>
                        <a:t>Tirzepatide</a:t>
                      </a:r>
                      <a:endParaRPr lang="it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7–14 giorni prima</a:t>
                      </a:r>
                      <a:endParaRPr lang="it-IT" sz="20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>
                          <a:effectLst/>
                        </a:rPr>
                        <a:t>Come sopra</a:t>
                      </a:r>
                      <a:endParaRPr lang="it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extLst>
                  <a:ext uri="{0D108BD9-81ED-4DB2-BD59-A6C34878D82A}">
                    <a16:rowId xmlns:a16="http://schemas.microsoft.com/office/drawing/2014/main" val="3313136709"/>
                  </a:ext>
                </a:extLst>
              </a:tr>
              <a:tr h="741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 dirty="0" err="1">
                          <a:effectLst/>
                        </a:rPr>
                        <a:t>Orlistat</a:t>
                      </a:r>
                      <a:endParaRPr lang="it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2–3 giorni prima</a:t>
                      </a:r>
                      <a:endParaRPr lang="it-IT" sz="20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>
                          <a:effectLst/>
                        </a:rPr>
                        <a:t>Ridurre rischio di steatorrea/diarrea</a:t>
                      </a:r>
                      <a:endParaRPr lang="it-IT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extLst>
                  <a:ext uri="{0D108BD9-81ED-4DB2-BD59-A6C34878D82A}">
                    <a16:rowId xmlns:a16="http://schemas.microsoft.com/office/drawing/2014/main" val="86364610"/>
                  </a:ext>
                </a:extLst>
              </a:tr>
              <a:tr h="1059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 dirty="0">
                          <a:effectLst/>
                        </a:rPr>
                        <a:t>Naltrexone/Bupropione</a:t>
                      </a:r>
                      <a:endParaRPr lang="it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1–2 giorni prima</a:t>
                      </a:r>
                      <a:endParaRPr lang="it-IT" sz="20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2100" kern="0" dirty="0">
                          <a:effectLst/>
                        </a:rPr>
                        <a:t>Prevenire interazioni con anestesia o crisi da sospensione oppioidi</a:t>
                      </a:r>
                      <a:endParaRPr lang="it-IT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extLst>
                  <a:ext uri="{0D108BD9-81ED-4DB2-BD59-A6C34878D82A}">
                    <a16:rowId xmlns:a16="http://schemas.microsoft.com/office/drawing/2014/main" val="2325981439"/>
                  </a:ext>
                </a:extLst>
              </a:tr>
              <a:tr h="399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it-IT" sz="1800" kern="1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Topiramato</a:t>
                      </a:r>
                      <a:r>
                        <a:rPr lang="it-IT" sz="18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it-IT" sz="1800" kern="1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fentermina</a:t>
                      </a:r>
                      <a:endParaRPr lang="it-IT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it-IT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it-IT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31" marR="17031" marT="17031" marB="17031" anchor="ctr"/>
                </a:tc>
                <a:extLst>
                  <a:ext uri="{0D108BD9-81ED-4DB2-BD59-A6C34878D82A}">
                    <a16:rowId xmlns:a16="http://schemas.microsoft.com/office/drawing/2014/main" val="2368668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183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23B45D-2FE9-BFC4-78A4-3730B1D443CD}"/>
              </a:ext>
            </a:extLst>
          </p:cNvPr>
          <p:cNvSpPr txBox="1"/>
          <p:nvPr/>
        </p:nvSpPr>
        <p:spPr>
          <a:xfrm>
            <a:off x="258725" y="104445"/>
            <a:ext cx="11674549" cy="6009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400" b="1" kern="0" spc="-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E3D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What Are the Risks of Continuing</a:t>
            </a:r>
          </a:p>
          <a:p>
            <a:pPr algn="ctr">
              <a:buNone/>
            </a:pPr>
            <a:r>
              <a:rPr lang="en-US" sz="4400" b="1" kern="0" spc="-5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2E3D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Semaglutide</a:t>
            </a:r>
            <a:r>
              <a:rPr lang="en-US" sz="4400" b="1" kern="0" spc="-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E3D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Around Surgery?</a:t>
            </a:r>
          </a:p>
          <a:p>
            <a:pPr algn="just">
              <a:spcBef>
                <a:spcPts val="900"/>
              </a:spcBef>
              <a:spcAft>
                <a:spcPts val="1500"/>
              </a:spcAft>
              <a:buNone/>
            </a:pPr>
            <a:endParaRPr lang="en-US" sz="5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900"/>
              </a:spcBef>
              <a:spcAft>
                <a:spcPts val="1500"/>
              </a:spcAft>
              <a:buNone/>
            </a:pPr>
            <a:r>
              <a:rPr lang="en-US" sz="2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Continuing </a:t>
            </a:r>
            <a:r>
              <a:rPr lang="en-US" sz="2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Semaglutide</a:t>
            </a:r>
            <a:r>
              <a:rPr lang="en-US" sz="2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too close to surgery can:</a:t>
            </a:r>
          </a:p>
          <a:p>
            <a:pPr algn="just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022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risk of delayed gastric emptying, leading to more residual stomach contents at the time of anesthesia.</a:t>
            </a:r>
          </a:p>
          <a:p>
            <a:pPr algn="just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022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Heighten the risk of aspiration, which can cause serious pulmonary complications.</a:t>
            </a:r>
          </a:p>
          <a:p>
            <a:pPr algn="just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022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risk of hypoglycemia if fasting is prolonged, particularly in diabetic patients.</a:t>
            </a:r>
          </a:p>
          <a:p>
            <a:pPr algn="just">
              <a:spcBef>
                <a:spcPts val="900"/>
              </a:spcBef>
              <a:spcAft>
                <a:spcPts val="1500"/>
              </a:spcAft>
              <a:buNone/>
            </a:pPr>
            <a:r>
              <a:rPr lang="en-US" sz="2000" b="0" i="0" dirty="0">
                <a:solidFill>
                  <a:srgbClr val="2022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While these risks exist, </a:t>
            </a:r>
            <a:r>
              <a:rPr lang="en-US" sz="2000" b="1" i="0" dirty="0">
                <a:solidFill>
                  <a:srgbClr val="2022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recent large cohort study examined the risk of postoperative complications</a:t>
            </a:r>
            <a:r>
              <a:rPr lang="en-US" sz="2000" b="0" i="0" dirty="0">
                <a:solidFill>
                  <a:srgbClr val="2022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—including aspiration pneumonia and delayed gastric emptying—among patients taking GLP-1 receptor agonists like </a:t>
            </a:r>
            <a:r>
              <a:rPr lang="en-US" sz="2000" b="0" i="0" dirty="0" err="1">
                <a:solidFill>
                  <a:srgbClr val="2022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semaglutide</a:t>
            </a:r>
            <a:r>
              <a:rPr lang="en-US" sz="2000" b="0" i="0" dirty="0">
                <a:solidFill>
                  <a:srgbClr val="2022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before surgery.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study found that while GLP-1 RA use was associated with a higher risk of delayed gastric emptying, </a:t>
            </a:r>
            <a:r>
              <a:rPr lang="en-US" sz="2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 was no significant increase in the risk of postoperative aspiration pneumonia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compared to patients not using these medications.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202889-9071-A250-7253-6FE14550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417"/>
            <a:ext cx="2063852" cy="56838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F9081F1-4800-EF7D-9FDB-ACA353AC0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5" y="1528107"/>
            <a:ext cx="5001159" cy="4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4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6AB585C-8298-81A1-CED0-2C3CA68D7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002"/>
            <a:ext cx="8543925" cy="2647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DB0E1C3-F3FB-8A5B-D8EA-D7324CE55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524" y="2624249"/>
            <a:ext cx="8201025" cy="1447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AF1D21B-7D33-D407-95F8-8A5EAC59F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03622"/>
            <a:ext cx="12192000" cy="13255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B338EB8-E8EF-42C3-123B-1323D9C6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33110"/>
            <a:ext cx="6006832" cy="13255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23969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0E472DC-7BD7-88F0-EAC8-FB6ED708C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082902" cy="612435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4A41E9D-8EC0-D19C-2468-408A30FB5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556" y="84687"/>
            <a:ext cx="4113360" cy="17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32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3B361-AE58-341C-BB6C-6A59A7B1A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2DE979-BCDB-711E-4BDE-C5A2F1550468}"/>
              </a:ext>
            </a:extLst>
          </p:cNvPr>
          <p:cNvSpPr txBox="1"/>
          <p:nvPr/>
        </p:nvSpPr>
        <p:spPr>
          <a:xfrm>
            <a:off x="253409" y="505397"/>
            <a:ext cx="11685181" cy="4414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it-IT" sz="3600" b="1" kern="0" spc="-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E3D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FARMACI POST-OPERATORI (mantenimento o ripresa)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it-IT" sz="3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1000"/>
              </a:spcAft>
              <a:buClr>
                <a:srgbClr val="2E3D92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Utile nei pazienti con </a:t>
            </a:r>
            <a:r>
              <a:rPr lang="it-IT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recupero ponderale</a:t>
            </a:r>
            <a:r>
              <a:rPr lang="it-IT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post-bariatrico (10–20% dei casi).</a:t>
            </a:r>
            <a:endParaRPr lang="it-IT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1000"/>
              </a:spcAft>
              <a:buClr>
                <a:srgbClr val="2E3D92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GLP-1 RA mostrano efficacia anche </a:t>
            </a:r>
            <a:r>
              <a:rPr lang="it-IT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dopo bypass o sleeve</a:t>
            </a:r>
            <a:r>
              <a:rPr lang="it-IT" sz="32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1000"/>
              </a:spcAft>
              <a:buClr>
                <a:srgbClr val="2E3D92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raccomanda il </a:t>
            </a:r>
            <a:r>
              <a:rPr lang="it-IT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monitoraggio nutrizionale e vitaminico </a:t>
            </a:r>
            <a:r>
              <a:rPr lang="it-IT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prima di reintrodurli.</a:t>
            </a:r>
            <a:endParaRPr lang="it-IT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BC870D-4C98-D22B-AE48-8FC5183938A0}"/>
              </a:ext>
            </a:extLst>
          </p:cNvPr>
          <p:cNvSpPr txBox="1"/>
          <p:nvPr/>
        </p:nvSpPr>
        <p:spPr>
          <a:xfrm>
            <a:off x="1403498" y="5742432"/>
            <a:ext cx="10788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Bariatric and Foregut. Journal of the American College of Surgeons 239(5):p S21-S46, November 2024. | DOI: 10.1097/XCS.0000000000001157 </a:t>
            </a:r>
            <a:endParaRPr lang="it-IT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01787D3-1311-83DE-4B54-4C79DB0FA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748" y="4210869"/>
            <a:ext cx="2420679" cy="161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4F32EE-BF80-2CE3-2B54-DFD5D777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296992" cy="3997842"/>
          </a:xfrm>
          <a:prstGeom prst="rect">
            <a:avLst/>
          </a:prstGeom>
        </p:spPr>
      </p:pic>
      <p:pic>
        <p:nvPicPr>
          <p:cNvPr id="1026" name="Picture 2" descr="Altro GIF - USAGIF.com - Immagini animate in formato GIF">
            <a:extLst>
              <a:ext uri="{FF2B5EF4-FFF2-40B4-BE49-F238E27FC236}">
                <a16:creationId xmlns:a16="http://schemas.microsoft.com/office/drawing/2014/main" id="{C8CA7CB2-0AB6-7643-E092-8AC40B4D2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2778"/>
            <a:ext cx="2476501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Movie Back To The Future Movie Logo Sci Fi Time Travel Gif">
            <a:extLst>
              <a:ext uri="{FF2B5EF4-FFF2-40B4-BE49-F238E27FC236}">
                <a16:creationId xmlns:a16="http://schemas.microsoft.com/office/drawing/2014/main" id="{A98D078E-065E-B4CD-C606-7D4F9D72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964" y="3997842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185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A6480-3312-760A-6352-B8F75288C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15BEF79-D16C-C953-7F92-2A263372D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44"/>
            <a:ext cx="3948223" cy="22208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FE92BBA-FF6B-B2DF-8A96-5EC9601A6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37" y="1894601"/>
            <a:ext cx="11169431" cy="30687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A02F79-768E-74CE-ECE0-F43794A9B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981" y="79744"/>
            <a:ext cx="1814857" cy="18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79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E538B-F85C-D9A9-B931-B9F34655D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n you have gastric sleeve after gastric bypass?">
            <a:extLst>
              <a:ext uri="{FF2B5EF4-FFF2-40B4-BE49-F238E27FC236}">
                <a16:creationId xmlns:a16="http://schemas.microsoft.com/office/drawing/2014/main" id="{9FF3062C-74C1-7EAC-2B17-E05AEA175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2" b="8354"/>
          <a:stretch/>
        </p:blipFill>
        <p:spPr bwMode="auto">
          <a:xfrm>
            <a:off x="5830756" y="634598"/>
            <a:ext cx="6169942" cy="53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F97C5AF-ABB0-27EF-CF92-6C607B86BF35}"/>
              </a:ext>
            </a:extLst>
          </p:cNvPr>
          <p:cNvSpPr txBox="1">
            <a:spLocks/>
          </p:cNvSpPr>
          <p:nvPr/>
        </p:nvSpPr>
        <p:spPr>
          <a:xfrm>
            <a:off x="187606" y="156950"/>
            <a:ext cx="11816788" cy="651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spc="-50" dirty="0">
                <a:solidFill>
                  <a:srgbClr val="2D4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Iperinsulinismo funzionale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9FB97644-5C27-5E24-6F06-4CE1AEA6C1E7}"/>
              </a:ext>
            </a:extLst>
          </p:cNvPr>
          <p:cNvSpPr txBox="1">
            <a:spLocks/>
          </p:cNvSpPr>
          <p:nvPr/>
        </p:nvSpPr>
        <p:spPr>
          <a:xfrm>
            <a:off x="187606" y="674560"/>
            <a:ext cx="11816788" cy="651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spc="-50" dirty="0">
                <a:solidFill>
                  <a:srgbClr val="2D4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Post-chirurgia bariatrica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984DF0A-9C32-3D4D-09FD-EB73274178DF}"/>
              </a:ext>
            </a:extLst>
          </p:cNvPr>
          <p:cNvSpPr txBox="1">
            <a:spLocks/>
          </p:cNvSpPr>
          <p:nvPr/>
        </p:nvSpPr>
        <p:spPr>
          <a:xfrm>
            <a:off x="187606" y="4149816"/>
            <a:ext cx="8642069" cy="1840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Eziologia sconosciuta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 dietetica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1D96CC-C5DF-DB73-DADB-5EC30648ACD7}"/>
              </a:ext>
            </a:extLst>
          </p:cNvPr>
          <p:cNvSpPr txBox="1"/>
          <p:nvPr/>
        </p:nvSpPr>
        <p:spPr>
          <a:xfrm>
            <a:off x="261178" y="1600881"/>
            <a:ext cx="61012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dumping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syndrome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precoce si manifesta in un tempo compreso tra i 30 e i 60 minuti dopo l’ingestione di cibo.</a:t>
            </a:r>
          </a:p>
          <a:p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dumping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syndrome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tardiva si manifesta in un tempo compreso tra 1 e 3 ore dopo l’ingestione di cibo</a:t>
            </a:r>
          </a:p>
          <a:p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sdraiarsi subito dopo i pasti.</a:t>
            </a:r>
          </a:p>
        </p:txBody>
      </p:sp>
    </p:spTree>
    <p:extLst>
      <p:ext uri="{BB962C8B-B14F-4D97-AF65-F5344CB8AC3E}">
        <p14:creationId xmlns:p14="http://schemas.microsoft.com/office/powerpoint/2010/main" val="2467456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58D3ED-D835-528D-64F8-DDF8D22CE51A}"/>
              </a:ext>
            </a:extLst>
          </p:cNvPr>
          <p:cNvSpPr txBox="1"/>
          <p:nvPr/>
        </p:nvSpPr>
        <p:spPr>
          <a:xfrm>
            <a:off x="9601200" y="5650591"/>
            <a:ext cx="2397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Cryer</a:t>
            </a:r>
            <a:r>
              <a:rPr lang="it-IT" dirty="0"/>
              <a:t> et al, JCEM 2009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7B496B3-F73F-1997-1A63-2FCA379DE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" y="35946"/>
            <a:ext cx="5966169" cy="213309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750060C-A3BE-A19E-A4C8-CF0A50DE7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78" y="1904133"/>
            <a:ext cx="4612044" cy="39565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048B381-444B-1C3F-A944-82235A973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904" y="2068377"/>
            <a:ext cx="6461435" cy="287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78ACD-FDD7-7C15-114E-50AFE5305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8209315-993A-02E8-2BCD-3605057DA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62" y="-5982"/>
            <a:ext cx="10879472" cy="611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57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6EB32-D05D-4258-73AD-EFD4562C1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5DD1D-A234-F1D5-F877-DFF25993F008}"/>
              </a:ext>
            </a:extLst>
          </p:cNvPr>
          <p:cNvSpPr txBox="1">
            <a:spLocks/>
          </p:cNvSpPr>
          <p:nvPr/>
        </p:nvSpPr>
        <p:spPr>
          <a:xfrm>
            <a:off x="634877" y="87051"/>
            <a:ext cx="4780280" cy="7303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/>
              <a:t>Sintomi autonomici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6E765A06-F32B-B3A4-A458-27164546A924}"/>
              </a:ext>
            </a:extLst>
          </p:cNvPr>
          <p:cNvSpPr txBox="1">
            <a:spLocks/>
          </p:cNvSpPr>
          <p:nvPr/>
        </p:nvSpPr>
        <p:spPr>
          <a:xfrm>
            <a:off x="6144123" y="-48358"/>
            <a:ext cx="5791199" cy="801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Sintomi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neuroglicopenici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2" descr="What is the Nervous System?">
            <a:extLst>
              <a:ext uri="{FF2B5EF4-FFF2-40B4-BE49-F238E27FC236}">
                <a16:creationId xmlns:a16="http://schemas.microsoft.com/office/drawing/2014/main" id="{F39EF4E3-BB88-A8D0-A82F-955D0A751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" y="672076"/>
            <a:ext cx="480356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DB83249-723C-0140-94F7-4B05CF2865A4}"/>
              </a:ext>
            </a:extLst>
          </p:cNvPr>
          <p:cNvCxnSpPr>
            <a:cxnSpLocks/>
          </p:cNvCxnSpPr>
          <p:nvPr/>
        </p:nvCxnSpPr>
        <p:spPr>
          <a:xfrm>
            <a:off x="5933440" y="106362"/>
            <a:ext cx="5080" cy="5044758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How humans evolved bigger brains | eLife Science Digests | eLife">
            <a:extLst>
              <a:ext uri="{FF2B5EF4-FFF2-40B4-BE49-F238E27FC236}">
                <a16:creationId xmlns:a16="http://schemas.microsoft.com/office/drawing/2014/main" id="{A4D24EED-F606-7AE1-0FCE-5093D8F56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53" y="1055429"/>
            <a:ext cx="4432528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E4458B3-FC56-462C-C48C-A1659AD7E4EA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878840" y="5566658"/>
            <a:ext cx="10486504" cy="137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7AC45B-C489-E50D-2DE1-4207870E1701}"/>
              </a:ext>
            </a:extLst>
          </p:cNvPr>
          <p:cNvSpPr txBox="1"/>
          <p:nvPr/>
        </p:nvSpPr>
        <p:spPr>
          <a:xfrm>
            <a:off x="472440" y="521105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113622-F33B-4ED7-ED84-74D02E5E82E1}"/>
              </a:ext>
            </a:extLst>
          </p:cNvPr>
          <p:cNvSpPr txBox="1"/>
          <p:nvPr/>
        </p:nvSpPr>
        <p:spPr>
          <a:xfrm>
            <a:off x="11211295" y="521105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0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6A92A792-F77A-0118-5A45-A792EA78F10F}"/>
              </a:ext>
            </a:extLst>
          </p:cNvPr>
          <p:cNvCxnSpPr>
            <a:cxnSpLocks/>
          </p:cNvCxnSpPr>
          <p:nvPr/>
        </p:nvCxnSpPr>
        <p:spPr>
          <a:xfrm>
            <a:off x="5933440" y="5381992"/>
            <a:ext cx="0" cy="1846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7B9D9840-4963-B7EE-F97B-51155A698928}"/>
              </a:ext>
            </a:extLst>
          </p:cNvPr>
          <p:cNvCxnSpPr>
            <a:cxnSpLocks/>
          </p:cNvCxnSpPr>
          <p:nvPr/>
        </p:nvCxnSpPr>
        <p:spPr>
          <a:xfrm>
            <a:off x="3257677" y="5388858"/>
            <a:ext cx="0" cy="1846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63B3E648-8664-7390-26E2-9EA434E79AA7}"/>
              </a:ext>
            </a:extLst>
          </p:cNvPr>
          <p:cNvCxnSpPr>
            <a:cxnSpLocks/>
          </p:cNvCxnSpPr>
          <p:nvPr/>
        </p:nvCxnSpPr>
        <p:spPr>
          <a:xfrm>
            <a:off x="8737981" y="5395724"/>
            <a:ext cx="0" cy="1846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29F8171-4555-8DB0-4447-349799E1E128}"/>
              </a:ext>
            </a:extLst>
          </p:cNvPr>
          <p:cNvCxnSpPr>
            <a:cxnSpLocks/>
          </p:cNvCxnSpPr>
          <p:nvPr/>
        </p:nvCxnSpPr>
        <p:spPr>
          <a:xfrm>
            <a:off x="2878136" y="5469474"/>
            <a:ext cx="0" cy="106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040445C-E27F-4321-7995-E606A9E166C6}"/>
              </a:ext>
            </a:extLst>
          </p:cNvPr>
          <p:cNvSpPr txBox="1"/>
          <p:nvPr/>
        </p:nvSpPr>
        <p:spPr>
          <a:xfrm>
            <a:off x="2658457" y="512299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81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D4D9F89-FBE8-766E-EEA0-4389B1DA2139}"/>
              </a:ext>
            </a:extLst>
          </p:cNvPr>
          <p:cNvSpPr txBox="1"/>
          <p:nvPr/>
        </p:nvSpPr>
        <p:spPr>
          <a:xfrm>
            <a:off x="2383686" y="5556048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↓Insulina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520780E-123D-40B9-D746-94C7216BFA33}"/>
              </a:ext>
            </a:extLst>
          </p:cNvPr>
          <p:cNvSpPr txBox="1"/>
          <p:nvPr/>
        </p:nvSpPr>
        <p:spPr>
          <a:xfrm>
            <a:off x="3413710" y="5591000"/>
            <a:ext cx="1134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↑Glucagone</a:t>
            </a:r>
          </a:p>
          <a:p>
            <a:pPr algn="ctr"/>
            <a:r>
              <a:rPr lang="it-IT" sz="1400" dirty="0"/>
              <a:t>↑Adrenalina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B0F03FE0-8FB8-4E32-5D35-2E631CD945D4}"/>
              </a:ext>
            </a:extLst>
          </p:cNvPr>
          <p:cNvCxnSpPr>
            <a:cxnSpLocks/>
          </p:cNvCxnSpPr>
          <p:nvPr/>
        </p:nvCxnSpPr>
        <p:spPr>
          <a:xfrm>
            <a:off x="3988894" y="5469474"/>
            <a:ext cx="0" cy="106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56BA58E-A505-6DEA-FD8A-0CE24D6CEDC0}"/>
              </a:ext>
            </a:extLst>
          </p:cNvPr>
          <p:cNvSpPr txBox="1"/>
          <p:nvPr/>
        </p:nvSpPr>
        <p:spPr>
          <a:xfrm>
            <a:off x="3765185" y="5119561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68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77B2C79-CA9A-D974-715C-0C9BD8C1E4A0}"/>
              </a:ext>
            </a:extLst>
          </p:cNvPr>
          <p:cNvSpPr txBox="1"/>
          <p:nvPr/>
        </p:nvSpPr>
        <p:spPr>
          <a:xfrm>
            <a:off x="5424055" y="5632992"/>
            <a:ext cx="100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↑GH</a:t>
            </a:r>
          </a:p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↑Cortisolo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3451EBD-9F2C-7F89-96EE-26825E3BDFD9}"/>
              </a:ext>
            </a:extLst>
          </p:cNvPr>
          <p:cNvSpPr/>
          <p:nvPr/>
        </p:nvSpPr>
        <p:spPr>
          <a:xfrm>
            <a:off x="333163" y="575569"/>
            <a:ext cx="5090892" cy="452861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BF828D66-D2A1-069F-E6A1-B03DB1411917}"/>
              </a:ext>
            </a:extLst>
          </p:cNvPr>
          <p:cNvSpPr/>
          <p:nvPr/>
        </p:nvSpPr>
        <p:spPr>
          <a:xfrm>
            <a:off x="6456803" y="649996"/>
            <a:ext cx="5090892" cy="452861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E154AF45-C6CE-B513-4062-7D42FECBFB08}"/>
              </a:ext>
            </a:extLst>
          </p:cNvPr>
          <p:cNvCxnSpPr>
            <a:cxnSpLocks/>
          </p:cNvCxnSpPr>
          <p:nvPr/>
        </p:nvCxnSpPr>
        <p:spPr>
          <a:xfrm>
            <a:off x="4696785" y="5460593"/>
            <a:ext cx="0" cy="106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772AE2F-F534-31E7-20C8-51404B2F0E43}"/>
              </a:ext>
            </a:extLst>
          </p:cNvPr>
          <p:cNvSpPr txBox="1"/>
          <p:nvPr/>
        </p:nvSpPr>
        <p:spPr>
          <a:xfrm>
            <a:off x="4481020" y="5153174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60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CCFFFA9-CB84-B89C-2BA4-0EB6564159DE}"/>
              </a:ext>
            </a:extLst>
          </p:cNvPr>
          <p:cNvSpPr txBox="1"/>
          <p:nvPr/>
        </p:nvSpPr>
        <p:spPr>
          <a:xfrm>
            <a:off x="5712595" y="504615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50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842A268-DF00-29B4-F48C-0F8FA27F603F}"/>
              </a:ext>
            </a:extLst>
          </p:cNvPr>
          <p:cNvSpPr txBox="1"/>
          <p:nvPr/>
        </p:nvSpPr>
        <p:spPr>
          <a:xfrm>
            <a:off x="9601200" y="5778188"/>
            <a:ext cx="2397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Kittah</a:t>
            </a:r>
            <a:r>
              <a:rPr lang="it-IT" dirty="0"/>
              <a:t> et al, EJE 2017</a:t>
            </a:r>
          </a:p>
        </p:txBody>
      </p:sp>
    </p:spTree>
    <p:extLst>
      <p:ext uri="{BB962C8B-B14F-4D97-AF65-F5344CB8AC3E}">
        <p14:creationId xmlns:p14="http://schemas.microsoft.com/office/powerpoint/2010/main" val="948476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21D5A3D-640F-F471-31E8-43FBDDE30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075814" cy="611372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69D8A4D-0D3C-16E6-7F6A-337B343E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556" y="84687"/>
            <a:ext cx="4113360" cy="17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34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9AA3F-E25B-CC4F-37FD-22701E316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A828-D76D-F0F3-C007-7877FDEE62FE}"/>
              </a:ext>
            </a:extLst>
          </p:cNvPr>
          <p:cNvSpPr txBox="1">
            <a:spLocks/>
          </p:cNvSpPr>
          <p:nvPr/>
        </p:nvSpPr>
        <p:spPr>
          <a:xfrm>
            <a:off x="457199" y="274638"/>
            <a:ext cx="1141936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t-IT" sz="8000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E3D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C356E-E49A-EE52-5C23-0DA4B85D201E}"/>
              </a:ext>
            </a:extLst>
          </p:cNvPr>
          <p:cNvSpPr txBox="1">
            <a:spLocks/>
          </p:cNvSpPr>
          <p:nvPr/>
        </p:nvSpPr>
        <p:spPr>
          <a:xfrm>
            <a:off x="159488" y="1270590"/>
            <a:ext cx="11646195" cy="4525963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nuovi farmaci anti-obesità sono strumenti chiave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 e dopo la chirurgia</a:t>
            </a: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Consentono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riduzione del rischio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ottimizzazione metabolica</a:t>
            </a: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L’approccio deve essere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personalizzato e multidisciplinare</a:t>
            </a: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Farmacoterapia utile per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prevenire o trattare il </a:t>
            </a:r>
            <a:r>
              <a:rPr lang="it-IT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regain</a:t>
            </a:r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GLP-1 RA efficaci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anche dopo bypass o sleeve</a:t>
            </a: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Approccio integrato con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nutrizione, attività fisica e follow-up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metabolico</a:t>
            </a:r>
          </a:p>
        </p:txBody>
      </p:sp>
    </p:spTree>
    <p:extLst>
      <p:ext uri="{BB962C8B-B14F-4D97-AF65-F5344CB8AC3E}">
        <p14:creationId xmlns:p14="http://schemas.microsoft.com/office/powerpoint/2010/main" val="1273898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oggetto da esterni, vicino&#10;&#10;Descrizione generata automaticamente">
            <a:extLst>
              <a:ext uri="{FF2B5EF4-FFF2-40B4-BE49-F238E27FC236}">
                <a16:creationId xmlns:a16="http://schemas.microsoft.com/office/drawing/2014/main" id="{14A283A1-E5C6-1CDC-4930-3EA652D2C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48" y="674"/>
            <a:ext cx="7113474" cy="6857326"/>
          </a:xfrm>
          <a:prstGeom prst="rect">
            <a:avLst/>
          </a:prstGeom>
        </p:spPr>
      </p:pic>
      <p:sp>
        <p:nvSpPr>
          <p:cNvPr id="4" name="WordArt 3">
            <a:extLst>
              <a:ext uri="{FF2B5EF4-FFF2-40B4-BE49-F238E27FC236}">
                <a16:creationId xmlns:a16="http://schemas.microsoft.com/office/drawing/2014/main" id="{C46FCA6E-A150-C6E1-4D52-80D21EBF1C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8843" y="1010607"/>
            <a:ext cx="2911382" cy="9464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  <a:ea typeface="+mn-ea"/>
              </a:rPr>
              <a:t>Grazie!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4CB6C4-7388-4A92-B2CF-67E7B664CF84}"/>
              </a:ext>
            </a:extLst>
          </p:cNvPr>
          <p:cNvGrpSpPr>
            <a:grpSpLocks/>
          </p:cNvGrpSpPr>
          <p:nvPr/>
        </p:nvGrpSpPr>
        <p:grpSpPr bwMode="auto">
          <a:xfrm>
            <a:off x="5167970" y="2222205"/>
            <a:ext cx="4783852" cy="4461159"/>
            <a:chOff x="192" y="240"/>
            <a:chExt cx="2640" cy="3504"/>
          </a:xfrm>
        </p:grpSpPr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7ED2CC70-8826-D79B-F8BE-783909849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240"/>
              <a:ext cx="2016" cy="1392"/>
            </a:xfrm>
            <a:prstGeom prst="cloudCallout">
              <a:avLst>
                <a:gd name="adj1" fmla="val -10319"/>
                <a:gd name="adj2" fmla="val 86208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A5E051-417D-3509-C147-5F8061606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2160"/>
              <a:ext cx="2448" cy="1584"/>
              <a:chOff x="384" y="2160"/>
              <a:chExt cx="2448" cy="1584"/>
            </a:xfrm>
          </p:grpSpPr>
          <p:grpSp>
            <p:nvGrpSpPr>
              <p:cNvPr id="10" name="Group 7">
                <a:extLst>
                  <a:ext uri="{FF2B5EF4-FFF2-40B4-BE49-F238E27FC236}">
                    <a16:creationId xmlns:a16="http://schemas.microsoft.com/office/drawing/2014/main" id="{70D37176-4155-C14A-0E7E-33742081EB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" y="2160"/>
                <a:ext cx="2160" cy="554"/>
                <a:chOff x="432" y="2160"/>
                <a:chExt cx="2160" cy="554"/>
              </a:xfrm>
            </p:grpSpPr>
            <p:pic>
              <p:nvPicPr>
                <p:cNvPr id="21" name="Picture 8" descr="C:\Documents and Settings\Massimiliano Petrell\Documenti\Immagini\gif animate\donna10.gif">
                  <a:extLst>
                    <a:ext uri="{FF2B5EF4-FFF2-40B4-BE49-F238E27FC236}">
                      <a16:creationId xmlns:a16="http://schemas.microsoft.com/office/drawing/2014/main" id="{7B55615C-784E-B329-1920-6E98C7C1DF22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" y="2160"/>
                  <a:ext cx="576" cy="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9" descr="C:\Documents and Settings\Massimiliano Petrell\Documenti\Immagini\gif animate\donna10.gif">
                  <a:extLst>
                    <a:ext uri="{FF2B5EF4-FFF2-40B4-BE49-F238E27FC236}">
                      <a16:creationId xmlns:a16="http://schemas.microsoft.com/office/drawing/2014/main" id="{9C6652C9-05D8-6F4E-A302-A045C38E6435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" y="2160"/>
                  <a:ext cx="576" cy="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10" descr="C:\Documents and Settings\Massimiliano Petrell\Documenti\Immagini\gif animate\donna10.gif">
                  <a:extLst>
                    <a:ext uri="{FF2B5EF4-FFF2-40B4-BE49-F238E27FC236}">
                      <a16:creationId xmlns:a16="http://schemas.microsoft.com/office/drawing/2014/main" id="{255C9FE2-A2D0-EC96-3E7E-C3C82606B0A5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8" y="2160"/>
                  <a:ext cx="576" cy="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11" descr="C:\Documents and Settings\Massimiliano Petrell\Documenti\Immagini\gif animate\donna10.gif">
                  <a:extLst>
                    <a:ext uri="{FF2B5EF4-FFF2-40B4-BE49-F238E27FC236}">
                      <a16:creationId xmlns:a16="http://schemas.microsoft.com/office/drawing/2014/main" id="{7622497E-7AF3-4772-FCE6-93B19ADABC18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2160"/>
                  <a:ext cx="576" cy="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2">
                <a:extLst>
                  <a:ext uri="{FF2B5EF4-FFF2-40B4-BE49-F238E27FC236}">
                    <a16:creationId xmlns:a16="http://schemas.microsoft.com/office/drawing/2014/main" id="{E27C248F-3BC4-297F-FF2C-C5314FC4F8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688"/>
                <a:ext cx="2160" cy="554"/>
                <a:chOff x="432" y="2160"/>
                <a:chExt cx="2160" cy="554"/>
              </a:xfrm>
            </p:grpSpPr>
            <p:pic>
              <p:nvPicPr>
                <p:cNvPr id="17" name="Picture 13" descr="C:\Documents and Settings\Massimiliano Petrell\Documenti\Immagini\gif animate\donna10.gif">
                  <a:extLst>
                    <a:ext uri="{FF2B5EF4-FFF2-40B4-BE49-F238E27FC236}">
                      <a16:creationId xmlns:a16="http://schemas.microsoft.com/office/drawing/2014/main" id="{BF54CD5C-8A0E-F6A9-0B96-95B59A8676C7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" y="2160"/>
                  <a:ext cx="576" cy="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14" descr="C:\Documents and Settings\Massimiliano Petrell\Documenti\Immagini\gif animate\donna10.gif">
                  <a:extLst>
                    <a:ext uri="{FF2B5EF4-FFF2-40B4-BE49-F238E27FC236}">
                      <a16:creationId xmlns:a16="http://schemas.microsoft.com/office/drawing/2014/main" id="{8A6B9835-33B5-F104-091B-5B1A89F8D851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" y="2160"/>
                  <a:ext cx="576" cy="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Picture 15" descr="C:\Documents and Settings\Massimiliano Petrell\Documenti\Immagini\gif animate\donna10.gif">
                  <a:extLst>
                    <a:ext uri="{FF2B5EF4-FFF2-40B4-BE49-F238E27FC236}">
                      <a16:creationId xmlns:a16="http://schemas.microsoft.com/office/drawing/2014/main" id="{91B0E66F-97E1-13EB-5464-9ACA36FAF66C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8" y="2160"/>
                  <a:ext cx="576" cy="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16" descr="C:\Documents and Settings\Massimiliano Petrell\Documenti\Immagini\gif animate\donna10.gif">
                  <a:extLst>
                    <a:ext uri="{FF2B5EF4-FFF2-40B4-BE49-F238E27FC236}">
                      <a16:creationId xmlns:a16="http://schemas.microsoft.com/office/drawing/2014/main" id="{16D4501E-3B07-CA3B-AA13-9FB56957477F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2160"/>
                  <a:ext cx="576" cy="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17">
                <a:extLst>
                  <a:ext uri="{FF2B5EF4-FFF2-40B4-BE49-F238E27FC236}">
                    <a16:creationId xmlns:a16="http://schemas.microsoft.com/office/drawing/2014/main" id="{872E98D8-5945-0B36-AD74-56A38FEA5C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" y="3190"/>
                <a:ext cx="2160" cy="554"/>
                <a:chOff x="432" y="2160"/>
                <a:chExt cx="2160" cy="554"/>
              </a:xfrm>
            </p:grpSpPr>
            <p:pic>
              <p:nvPicPr>
                <p:cNvPr id="13" name="Picture 18" descr="C:\Documents and Settings\Massimiliano Petrell\Documenti\Immagini\gif animate\donna10.gif">
                  <a:extLst>
                    <a:ext uri="{FF2B5EF4-FFF2-40B4-BE49-F238E27FC236}">
                      <a16:creationId xmlns:a16="http://schemas.microsoft.com/office/drawing/2014/main" id="{8199A4A8-80A3-1181-8C51-32D11A48D40D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" y="2160"/>
                  <a:ext cx="576" cy="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19" descr="C:\Documents and Settings\Massimiliano Petrell\Documenti\Immagini\gif animate\donna10.gif">
                  <a:extLst>
                    <a:ext uri="{FF2B5EF4-FFF2-40B4-BE49-F238E27FC236}">
                      <a16:creationId xmlns:a16="http://schemas.microsoft.com/office/drawing/2014/main" id="{B383B628-618F-A121-9201-10510CA226ED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" y="2160"/>
                  <a:ext cx="576" cy="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20" descr="C:\Documents and Settings\Massimiliano Petrell\Documenti\Immagini\gif animate\donna10.gif">
                  <a:extLst>
                    <a:ext uri="{FF2B5EF4-FFF2-40B4-BE49-F238E27FC236}">
                      <a16:creationId xmlns:a16="http://schemas.microsoft.com/office/drawing/2014/main" id="{21677BD4-5D4C-D67D-56FA-B6301DB7741B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8" y="2160"/>
                  <a:ext cx="576" cy="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" name="Picture 21" descr="C:\Documents and Settings\Massimiliano Petrell\Documenti\Immagini\gif animate\donna10.gif">
                  <a:extLst>
                    <a:ext uri="{FF2B5EF4-FFF2-40B4-BE49-F238E27FC236}">
                      <a16:creationId xmlns:a16="http://schemas.microsoft.com/office/drawing/2014/main" id="{6560E78F-B332-7BBB-5019-A55087BDDA4E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2160"/>
                  <a:ext cx="576" cy="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8" name="AutoShape 22">
              <a:extLst>
                <a:ext uri="{FF2B5EF4-FFF2-40B4-BE49-F238E27FC236}">
                  <a16:creationId xmlns:a16="http://schemas.microsoft.com/office/drawing/2014/main" id="{33EA1420-0F03-B79A-6F42-8CA94A5D1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240"/>
              <a:ext cx="2016" cy="1392"/>
            </a:xfrm>
            <a:prstGeom prst="cloudCallout">
              <a:avLst>
                <a:gd name="adj1" fmla="val 39833"/>
                <a:gd name="adj2" fmla="val 8390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9" name="Text Box 23">
              <a:extLst>
                <a:ext uri="{FF2B5EF4-FFF2-40B4-BE49-F238E27FC236}">
                  <a16:creationId xmlns:a16="http://schemas.microsoft.com/office/drawing/2014/main" id="{D6F72C18-DCE4-7DB5-5970-0474CAF93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" y="304"/>
              <a:ext cx="1470" cy="11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itchFamily="18" charset="0"/>
                  <a:ea typeface="+mn-ea"/>
                </a:rPr>
                <a:t>Finalmente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000" b="1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ha finito</a:t>
              </a:r>
              <a:r>
                <a:rPr kumimoji="0" lang="it-IT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itchFamily="18" charset="0"/>
                  <a:ea typeface="+mn-ea"/>
                </a:rPr>
                <a:t> !!</a:t>
              </a:r>
            </a:p>
          </p:txBody>
        </p:sp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B9B64107-1617-AF32-A755-29D1299B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518" y="2866744"/>
            <a:ext cx="3909699" cy="390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A1FAC18C-A2D3-21C6-A5E3-81DF7804C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1414" y="4027731"/>
            <a:ext cx="1744914" cy="26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78AFE-747E-B713-D84E-1E73C56A0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BCADC29-D72B-EB5C-478D-AA911AAA8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160" y="5404135"/>
            <a:ext cx="1118867" cy="5941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DE7AE4-0A19-E0DB-6960-22205FDED973}"/>
              </a:ext>
            </a:extLst>
          </p:cNvPr>
          <p:cNvSpPr txBox="1"/>
          <p:nvPr/>
        </p:nvSpPr>
        <p:spPr>
          <a:xfrm>
            <a:off x="274674" y="83401"/>
            <a:ext cx="11642651" cy="5428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E3D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CONTESTO GENERALE</a:t>
            </a:r>
            <a:endParaRPr lang="it-IT" sz="2800" b="1" kern="100" dirty="0">
              <a:ln w="9525">
                <a:solidFill>
                  <a:schemeClr val="bg1"/>
                </a:solidFill>
                <a:prstDash val="solid"/>
              </a:ln>
              <a:solidFill>
                <a:srgbClr val="2E3D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Negli ultimi anni, la </a:t>
            </a:r>
            <a:r>
              <a:rPr lang="it-IT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terapia farmacologica anti-obesità</a:t>
            </a: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 acquisito un ruolo centrale </a:t>
            </a:r>
            <a:r>
              <a:rPr lang="it-IT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prima e dopo la chirurgia</a:t>
            </a: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non solo per favorire la perdita di peso ma anche per:</a:t>
            </a:r>
            <a:endParaRPr lang="it-IT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ridurre il rischio operatorio,</a:t>
            </a:r>
            <a:endParaRPr lang="it-IT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migliorare il controllo metabolico,</a:t>
            </a:r>
            <a:endParaRPr lang="it-IT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gestire comorbidità (diabete tipo 2, ipertensione, dislipidemia, OSAS, ecc.),</a:t>
            </a:r>
            <a:endParaRPr lang="it-IT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ottimizzare i risultati post-operatori.</a:t>
            </a:r>
            <a:endParaRPr lang="it-IT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linee guida più recenti (</a:t>
            </a:r>
            <a:r>
              <a:rPr lang="it-IT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ADA, EASO, </a:t>
            </a:r>
            <a:r>
              <a:rPr lang="it-IT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ASMBS</a:t>
            </a: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raccomandano un approccio </a:t>
            </a:r>
            <a:r>
              <a:rPr lang="it-IT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multimodale e personalizzato</a:t>
            </a: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che includa farmaci anti-obesità nei protocolli </a:t>
            </a:r>
            <a:r>
              <a:rPr lang="it-IT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it-IT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 peri-operatori.</a:t>
            </a:r>
            <a:endParaRPr lang="it-IT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B3BE8F-5DC3-5F04-243B-9D26360B685D}"/>
              </a:ext>
            </a:extLst>
          </p:cNvPr>
          <p:cNvSpPr txBox="1"/>
          <p:nvPr/>
        </p:nvSpPr>
        <p:spPr>
          <a:xfrm>
            <a:off x="1578160" y="5859785"/>
            <a:ext cx="9971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ADA Standards of Care in Diabetes, 2025; EASO Guidelines on Pharmacological Treatment of Obesity, 2024; ASMBS Clinical Practice Guidelines, 2023–2024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9055FB-A4B9-7CB2-3D73-05A06F82A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684" y="5356385"/>
            <a:ext cx="1388545" cy="5034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ED53F07-52F4-9335-53FC-4D019D152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13" y="5185217"/>
            <a:ext cx="1483824" cy="103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30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C9513-676B-E56E-545C-3053D465F5B7}"/>
              </a:ext>
            </a:extLst>
          </p:cNvPr>
          <p:cNvSpPr txBox="1">
            <a:spLocks/>
          </p:cNvSpPr>
          <p:nvPr/>
        </p:nvSpPr>
        <p:spPr>
          <a:xfrm>
            <a:off x="1158949" y="160337"/>
            <a:ext cx="1010093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4400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E3D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OBIETTIVI DELLA PRESENTAZIONE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09F4D-6B20-3A09-6294-7E57AF1D1274}"/>
              </a:ext>
            </a:extLst>
          </p:cNvPr>
          <p:cNvSpPr txBox="1">
            <a:spLocks/>
          </p:cNvSpPr>
          <p:nvPr/>
        </p:nvSpPr>
        <p:spPr>
          <a:xfrm>
            <a:off x="244549" y="1600200"/>
            <a:ext cx="11717079" cy="4525963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Inquadrare il ruolo della terapia farmacologica nell’obesità </a:t>
            </a:r>
            <a:r>
              <a:rPr lang="it-IT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-operatoria</a:t>
            </a: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Evidenziare i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benefici </a:t>
            </a:r>
            <a:r>
              <a:rPr lang="it-IT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-chirurgici 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 rischio anestesiologico e metabolico</a:t>
            </a: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Rivedere la gestione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peri-operatoria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dei nuovi farmaci anti-obesità</a:t>
            </a:r>
          </a:p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Discutere la ripresa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post-operatoria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la prevenzione del recupero ponderale</a:t>
            </a:r>
          </a:p>
        </p:txBody>
      </p:sp>
    </p:spTree>
    <p:extLst>
      <p:ext uri="{BB962C8B-B14F-4D97-AF65-F5344CB8AC3E}">
        <p14:creationId xmlns:p14="http://schemas.microsoft.com/office/powerpoint/2010/main" val="3234617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647078B-53B0-67CF-B611-62F5D04E6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249" y="487135"/>
            <a:ext cx="4515266" cy="20492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14E7868-1F52-7B62-0A83-AB308279B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572248" cy="507274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0EC3966-6BF7-9290-F0FC-7693D31A2C9F}"/>
              </a:ext>
            </a:extLst>
          </p:cNvPr>
          <p:cNvSpPr/>
          <p:nvPr/>
        </p:nvSpPr>
        <p:spPr>
          <a:xfrm>
            <a:off x="7729870" y="1796902"/>
            <a:ext cx="4357645" cy="7394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68C582-B28B-2B92-B48C-272B40948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249" y="3962437"/>
            <a:ext cx="4113360" cy="17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12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FDF0-3227-8782-FCC7-985D02EF7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87446A5-822B-FF0B-0A35-222B982AE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4990614" cy="33432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33B212A-BDF6-85D8-12E7-70518C03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52" y="3343275"/>
            <a:ext cx="10144125" cy="276225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991E45F-91F6-D609-E2CF-E46CA1CD8042}"/>
              </a:ext>
            </a:extLst>
          </p:cNvPr>
          <p:cNvSpPr/>
          <p:nvPr/>
        </p:nvSpPr>
        <p:spPr>
          <a:xfrm>
            <a:off x="893135" y="5241851"/>
            <a:ext cx="9739423" cy="7394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606CFEA-5DD0-A13E-B87C-3E7A165E6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556" y="84687"/>
            <a:ext cx="4113360" cy="17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46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97898-3DEE-D9C0-0083-BF1347E11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D64A1C-6C1B-CC00-44DC-F4DAF625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4990614" cy="334327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7A8742C-3E2A-425E-56CD-6C2E02446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3115228"/>
            <a:ext cx="9877425" cy="292417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D3E5E7D-4DE8-5C94-8DBC-5BBA94ED0CDC}"/>
              </a:ext>
            </a:extLst>
          </p:cNvPr>
          <p:cNvSpPr/>
          <p:nvPr/>
        </p:nvSpPr>
        <p:spPr>
          <a:xfrm>
            <a:off x="1180218" y="4859079"/>
            <a:ext cx="9739423" cy="11222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E9D498-1939-35AC-6AF9-7FF2F1C9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556" y="84687"/>
            <a:ext cx="4113360" cy="17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10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4452-FEA9-0E80-2797-C2653BE3C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921A8CA-069A-2A59-8B12-491C8AD94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4990614" cy="33432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AF5CED0-0061-091E-053E-6F5AD072E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184" y="2933479"/>
            <a:ext cx="9686925" cy="318135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A3AEC47-E0BB-5A28-439F-91179F2DFF4E}"/>
              </a:ext>
            </a:extLst>
          </p:cNvPr>
          <p:cNvSpPr/>
          <p:nvPr/>
        </p:nvSpPr>
        <p:spPr>
          <a:xfrm>
            <a:off x="1986184" y="5061099"/>
            <a:ext cx="4776123" cy="9202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153F71D-759E-E54C-7D06-3338318C4E9E}"/>
              </a:ext>
            </a:extLst>
          </p:cNvPr>
          <p:cNvSpPr/>
          <p:nvPr/>
        </p:nvSpPr>
        <p:spPr>
          <a:xfrm>
            <a:off x="6964325" y="4603897"/>
            <a:ext cx="4776123" cy="7323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27C748B-74FE-664D-C278-22BDAC2A7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556" y="84687"/>
            <a:ext cx="4113360" cy="17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61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CFC494-6834-B064-BD49-EC8262F8A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316" y="66456"/>
            <a:ext cx="4019108" cy="60286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CC5521E-06BD-5A87-987F-72EFE2BD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556" y="84687"/>
            <a:ext cx="4113360" cy="17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99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313</TotalTime>
  <Words>932</Words>
  <Application>Microsoft Office PowerPoint</Application>
  <PresentationFormat>Widescreen</PresentationFormat>
  <Paragraphs>128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5" baseType="lpstr">
      <vt:lpstr>Arial</vt:lpstr>
      <vt:lpstr>Calibri</vt:lpstr>
      <vt:lpstr>Courier New</vt:lpstr>
      <vt:lpstr>Impact</vt:lpstr>
      <vt:lpstr>Symbol</vt:lpstr>
      <vt:lpstr>Times New Roman</vt:lpstr>
      <vt:lpstr>Wingdings</vt:lpstr>
      <vt:lpstr>RetrospectVTI</vt:lpstr>
      <vt:lpstr>TRATTAMENTO FARMACOLOGICO PRE- E PERI-OPERATORIO PER LA PERDITA DI PESO E LE COMORBIDITÀ.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Massimiliano Petrelli</cp:lastModifiedBy>
  <cp:revision>62</cp:revision>
  <dcterms:created xsi:type="dcterms:W3CDTF">2022-02-27T17:36:31Z</dcterms:created>
  <dcterms:modified xsi:type="dcterms:W3CDTF">2025-10-26T22:36:02Z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